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3" r:id="rId1"/>
  </p:sldMasterIdLst>
  <p:sldIdLst>
    <p:sldId id="256" r:id="rId2"/>
    <p:sldId id="257" r:id="rId3"/>
    <p:sldId id="258" r:id="rId4"/>
    <p:sldId id="263" r:id="rId5"/>
    <p:sldId id="266" r:id="rId6"/>
    <p:sldId id="267" r:id="rId7"/>
    <p:sldId id="268" r:id="rId8"/>
    <p:sldId id="276" r:id="rId9"/>
    <p:sldId id="265" r:id="rId10"/>
    <p:sldId id="280" r:id="rId11"/>
    <p:sldId id="285" r:id="rId12"/>
    <p:sldId id="275" r:id="rId13"/>
    <p:sldId id="284" r:id="rId14"/>
    <p:sldId id="277" r:id="rId15"/>
    <p:sldId id="278" r:id="rId16"/>
    <p:sldId id="282" r:id="rId17"/>
    <p:sldId id="279" r:id="rId18"/>
    <p:sldId id="283" r:id="rId19"/>
    <p:sldId id="281" r:id="rId20"/>
    <p:sldId id="270" r:id="rId21"/>
    <p:sldId id="272" r:id="rId22"/>
    <p:sldId id="271" r:id="rId23"/>
    <p:sldId id="273" r:id="rId24"/>
    <p:sldId id="259" r:id="rId25"/>
    <p:sldId id="264" r:id="rId26"/>
    <p:sldId id="286" r:id="rId27"/>
    <p:sldId id="262" r:id="rId28"/>
    <p:sldId id="261" r:id="rId29"/>
    <p:sldId id="2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9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216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030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29529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308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602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337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9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7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1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9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27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65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6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8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103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3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72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ccessibility-bookmarklets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wai-aria-practices-1.1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wai-aria-practices-1.1/#menubutt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itg.disability.illinois.edu/test-pages/accessible.html" TargetMode="External"/><Relationship Id="rId2" Type="http://schemas.openxmlformats.org/officeDocument/2006/relationships/hyperlink" Target="https://aitg.disability.illinois.edu/test-pages/inaccessible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ai-aria" TargetMode="External"/><Relationship Id="rId2" Type="http://schemas.openxmlformats.org/officeDocument/2006/relationships/hyperlink" Target="http://www.w3c.org/tr/wca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TR/html5/" TargetMode="External"/><Relationship Id="rId4" Type="http://schemas.openxmlformats.org/officeDocument/2006/relationships/hyperlink" Target="https://www.w3.org/TR/aria-in-html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ebaim.org/resources/shortcuts/jaws" TargetMode="External"/><Relationship Id="rId3" Type="http://schemas.openxmlformats.org/officeDocument/2006/relationships/hyperlink" Target="http://www.apple.com/voiceover/info/guide/_1131.html" TargetMode="External"/><Relationship Id="rId7" Type="http://schemas.openxmlformats.org/officeDocument/2006/relationships/hyperlink" Target="http://accessibility.psu.edu/jawscommands" TargetMode="External"/><Relationship Id="rId2" Type="http://schemas.openxmlformats.org/officeDocument/2006/relationships/hyperlink" Target="http://accessibility.psu.edu/voiceov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unity.nvda-project.org/documentation/userGuide.html#toc40" TargetMode="External"/><Relationship Id="rId5" Type="http://schemas.openxmlformats.org/officeDocument/2006/relationships/hyperlink" Target="http://webaim.org/resources/shortcuts/nvda" TargetMode="External"/><Relationship Id="rId4" Type="http://schemas.openxmlformats.org/officeDocument/2006/relationships/hyperlink" Target="http://accessibility.psu.edu/nvda" TargetMode="External"/><Relationship Id="rId9" Type="http://schemas.openxmlformats.org/officeDocument/2006/relationships/hyperlink" Target="http://www.freedomscientific.com/Training/Surfs-up/Quick_Keys.ht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inspector.github.io/" TargetMode="External"/><Relationship Id="rId2" Type="http://schemas.openxmlformats.org/officeDocument/2006/relationships/hyperlink" Target="https://fae.disability.illinois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cessibility-bookmarklet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illinois.edu/a11y-badges" TargetMode="External"/><Relationship Id="rId2" Type="http://schemas.openxmlformats.org/officeDocument/2006/relationships/hyperlink" Target="http://iadp.ahs.illinois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nowbility.org/" TargetMode="External"/><Relationship Id="rId5" Type="http://schemas.openxmlformats.org/officeDocument/2006/relationships/hyperlink" Target="http://webaim.org/" TargetMode="External"/><Relationship Id="rId4" Type="http://schemas.openxmlformats.org/officeDocument/2006/relationships/hyperlink" Target="https://www.w3c.org/WAI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jongund@illinois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ai-aria-practices-1.1/examples/landmarks/index.html" TargetMode="External"/><Relationship Id="rId2" Type="http://schemas.openxmlformats.org/officeDocument/2006/relationships/hyperlink" Target="https://www.w3.org/TR/wai-aria-practices-1.1/#aria_landm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D667-1710-4DA6-898C-ED1101E22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Designers Need to Know about Accessibility (A11y)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7CC42-1472-4ECB-90A2-16676A01F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743325"/>
            <a:ext cx="8637072" cy="2043113"/>
          </a:xfrm>
        </p:spPr>
        <p:txBody>
          <a:bodyPr>
            <a:normAutofit/>
          </a:bodyPr>
          <a:lstStyle/>
          <a:p>
            <a:r>
              <a:rPr lang="en-US" sz="2400" b="1" cap="none" dirty="0"/>
              <a:t>Jon Gunderson, Ph.D.</a:t>
            </a:r>
          </a:p>
          <a:p>
            <a:r>
              <a:rPr lang="en-US" sz="2400" cap="none" dirty="0"/>
              <a:t>Disability Resources and Education Services</a:t>
            </a:r>
            <a:br>
              <a:rPr lang="en-US" dirty="0"/>
            </a:br>
            <a:r>
              <a:rPr lang="en-US" sz="2400" cap="none" dirty="0"/>
              <a:t>University Of Illinois – Urbana/Champaign</a:t>
            </a:r>
          </a:p>
          <a:p>
            <a:r>
              <a:rPr lang="en-US" sz="2400" cap="none" dirty="0"/>
              <a:t>2018 </a:t>
            </a:r>
            <a:r>
              <a:rPr lang="en-US" sz="2400" cap="none" dirty="0" err="1"/>
              <a:t>ConveyUX</a:t>
            </a:r>
            <a:r>
              <a:rPr lang="en-US" sz="2400" cap="none" dirty="0"/>
              <a:t> Conference, Seattle, WA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6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4ABF-6BAB-A244-A40E-89E8951D0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858" y="0"/>
            <a:ext cx="8610600" cy="1293028"/>
          </a:xfrm>
        </p:spPr>
        <p:txBody>
          <a:bodyPr/>
          <a:lstStyle/>
          <a:p>
            <a:r>
              <a:rPr lang="en-US" dirty="0"/>
              <a:t>Landmarks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B42F2C-BC61-AA42-B8A7-7C4D15735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137704"/>
              </p:ext>
            </p:extLst>
          </p:nvPr>
        </p:nvGraphicFramePr>
        <p:xfrm>
          <a:off x="221673" y="969819"/>
          <a:ext cx="11679380" cy="575931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36618">
                  <a:extLst>
                    <a:ext uri="{9D8B030D-6E8A-4147-A177-3AD203B41FA5}">
                      <a16:colId xmlns:a16="http://schemas.microsoft.com/office/drawing/2014/main" val="1312577100"/>
                    </a:ext>
                  </a:extLst>
                </a:gridCol>
                <a:gridCol w="2523735">
                  <a:extLst>
                    <a:ext uri="{9D8B030D-6E8A-4147-A177-3AD203B41FA5}">
                      <a16:colId xmlns:a16="http://schemas.microsoft.com/office/drawing/2014/main" val="3880919094"/>
                    </a:ext>
                  </a:extLst>
                </a:gridCol>
                <a:gridCol w="7119027">
                  <a:extLst>
                    <a:ext uri="{9D8B030D-6E8A-4147-A177-3AD203B41FA5}">
                      <a16:colId xmlns:a16="http://schemas.microsoft.com/office/drawing/2014/main" val="1155047323"/>
                    </a:ext>
                  </a:extLst>
                </a:gridCol>
              </a:tblGrid>
              <a:tr h="571977">
                <a:tc>
                  <a:txBody>
                    <a:bodyPr/>
                    <a:lstStyle/>
                    <a:p>
                      <a:r>
                        <a:rPr lang="en-US" dirty="0"/>
                        <a:t>Landmark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 of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061737"/>
                  </a:ext>
                </a:extLst>
              </a:tr>
              <a:tr h="672432">
                <a:tc>
                  <a:txBody>
                    <a:bodyPr/>
                    <a:lstStyle/>
                    <a:p>
                      <a:r>
                        <a:rPr lang="en-US" dirty="0"/>
                        <a:t>banner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None or 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common content typically found at the top of each page in a website.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921730"/>
                  </a:ext>
                </a:extLst>
              </a:tr>
              <a:tr h="672432">
                <a:tc>
                  <a:txBody>
                    <a:bodyPr/>
                    <a:lstStyle/>
                    <a:p>
                      <a:r>
                        <a:rPr lang="en-US" dirty="0"/>
                        <a:t>complementary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As many as needed, often 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Identifies unique page content not part of the </a:t>
                      </a:r>
                      <a:r>
                        <a:rPr lang="en-US" dirty="0"/>
                        <a:t>main </a:t>
                      </a:r>
                      <a:r>
                        <a:rPr lang="en-US" sz="1800" kern="1200" dirty="0">
                          <a:effectLst/>
                        </a:rPr>
                        <a:t>landmark.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36493"/>
                  </a:ext>
                </a:extLst>
              </a:tr>
              <a:tr h="672432">
                <a:tc>
                  <a:txBody>
                    <a:bodyPr/>
                    <a:lstStyle/>
                    <a:p>
                      <a:r>
                        <a:rPr lang="en-US" dirty="0" err="1"/>
                        <a:t>contentinfo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None or 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common content typically found at the bottom of each page in a website.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789178"/>
                  </a:ext>
                </a:extLst>
              </a:tr>
              <a:tr h="672432"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Typically 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Identify the main content area or areas of a web page or application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367760"/>
                  </a:ext>
                </a:extLst>
              </a:tr>
              <a:tr h="384247">
                <a:tc>
                  <a:txBody>
                    <a:bodyPr/>
                    <a:lstStyle/>
                    <a:p>
                      <a:r>
                        <a:rPr lang="en-US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As many as needed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Identify website navigational links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53765"/>
                  </a:ext>
                </a:extLst>
              </a:tr>
              <a:tr h="1248802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As many as needed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effectLst/>
                        </a:rPr>
                        <a:t>region role is only considered a landmark when it has an </a:t>
                      </a:r>
                      <a:r>
                        <a:rPr lang="en-US" sz="1800" u="none" strike="noStrike" kern="1200" dirty="0">
                          <a:effectLst/>
                        </a:rPr>
                        <a:t>accessible name</a:t>
                      </a:r>
                      <a:r>
                        <a:rPr lang="en-US" sz="1800" kern="1200" dirty="0">
                          <a:effectLst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effectLst/>
                        </a:rPr>
                        <a:t>Used to identify sub-sections of other landmarks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169435"/>
                  </a:ext>
                </a:extLst>
              </a:tr>
              <a:tr h="864561"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Typically one or 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Identify website search features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52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68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2F9EB-6FAE-E54F-BD9D-F4E7E33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Reader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232B-3F10-EA4A-8F5E-339196636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820400" cy="47527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/>
              <a:t>OSX Voice Over</a:t>
            </a:r>
          </a:p>
          <a:p>
            <a:r>
              <a:rPr lang="en-US" sz="1600" dirty="0"/>
              <a:t>Command+F5: Starts or stops Voice Over</a:t>
            </a:r>
          </a:p>
          <a:p>
            <a:r>
              <a:rPr lang="en-US" sz="1600" dirty="0" err="1"/>
              <a:t>Cotrol+Option+Command+H</a:t>
            </a:r>
            <a:r>
              <a:rPr lang="en-US" sz="1600" dirty="0"/>
              <a:t>: Next heading</a:t>
            </a:r>
          </a:p>
          <a:p>
            <a:r>
              <a:rPr lang="en-US" sz="1600" dirty="0" err="1"/>
              <a:t>Control+Option+U</a:t>
            </a:r>
            <a:r>
              <a:rPr lang="en-US" sz="1600" dirty="0"/>
              <a:t>: Accessibility Rotor includes Landmark and Heading Lists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1600" b="1" dirty="0"/>
              <a:t>Windows NVDA</a:t>
            </a:r>
          </a:p>
          <a:p>
            <a:r>
              <a:rPr lang="en-US" sz="1600" dirty="0"/>
              <a:t>D/</a:t>
            </a:r>
            <a:r>
              <a:rPr lang="en-US" sz="1600" dirty="0" err="1"/>
              <a:t>Shift+D</a:t>
            </a:r>
            <a:r>
              <a:rPr lang="en-US" sz="1600" dirty="0"/>
              <a:t>: Next/previous Landmark</a:t>
            </a:r>
          </a:p>
          <a:p>
            <a:r>
              <a:rPr lang="en-US" sz="1600" dirty="0"/>
              <a:t>H/</a:t>
            </a:r>
            <a:r>
              <a:rPr lang="en-US" sz="1600" dirty="0" err="1"/>
              <a:t>Shift+H</a:t>
            </a:r>
            <a:r>
              <a:rPr lang="en-US" sz="1600" dirty="0"/>
              <a:t>: Next/previous Heading</a:t>
            </a:r>
          </a:p>
          <a:p>
            <a:r>
              <a:rPr lang="en-US" sz="1600" dirty="0"/>
              <a:t>Insert+F7: List of elements including Headings and Landmarks</a:t>
            </a:r>
          </a:p>
          <a:p>
            <a:endParaRPr lang="en-US" sz="800" dirty="0"/>
          </a:p>
          <a:p>
            <a:pPr marL="0" indent="0">
              <a:buNone/>
            </a:pPr>
            <a:r>
              <a:rPr lang="en-US" sz="1600" b="1" dirty="0"/>
              <a:t>Windows JAWS</a:t>
            </a:r>
          </a:p>
          <a:p>
            <a:r>
              <a:rPr lang="en-US" sz="1600" dirty="0"/>
              <a:t>Q/R: Next/previous Landmark</a:t>
            </a:r>
          </a:p>
          <a:p>
            <a:r>
              <a:rPr lang="en-US" sz="1600" dirty="0" err="1"/>
              <a:t>Insert+Control+R</a:t>
            </a:r>
            <a:r>
              <a:rPr lang="en-US" sz="1600" dirty="0"/>
              <a:t>: List of Landmarks (e.g. regions)</a:t>
            </a:r>
          </a:p>
          <a:p>
            <a:r>
              <a:rPr lang="en-US" sz="1600" dirty="0"/>
              <a:t>H/</a:t>
            </a:r>
            <a:r>
              <a:rPr lang="en-US" sz="1600" dirty="0" err="1"/>
              <a:t>Shift+H</a:t>
            </a:r>
            <a:r>
              <a:rPr lang="en-US" sz="1600" dirty="0"/>
              <a:t>: Next/previous Heading</a:t>
            </a:r>
          </a:p>
          <a:p>
            <a:r>
              <a:rPr lang="en-US" sz="1600" dirty="0"/>
              <a:t>Insert+F6: List of Headings</a:t>
            </a:r>
          </a:p>
          <a:p>
            <a:pPr marL="0" indent="0">
              <a:buNone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88126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C8FA-9622-F247-AC30-5A15D876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91" y="764373"/>
            <a:ext cx="9705109" cy="1293028"/>
          </a:xfrm>
        </p:spPr>
        <p:txBody>
          <a:bodyPr/>
          <a:lstStyle/>
          <a:p>
            <a:r>
              <a:rPr lang="en-US" dirty="0"/>
              <a:t>Landmark and Heading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66333-6F57-5743-B8B7-9EE4E3B7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Accessibility </a:t>
            </a:r>
            <a:r>
              <a:rPr lang="en-US" dirty="0" err="1">
                <a:hlinkClick r:id="rId2"/>
              </a:rPr>
              <a:t>Bookmarklets</a:t>
            </a:r>
            <a:r>
              <a:rPr lang="en-US" dirty="0">
                <a:hlinkClick r:id="rId2"/>
              </a:rPr>
              <a:t> for visualizing Landmarks and Headings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6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07D7-1FBC-F743-B45C-DB1324D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365125"/>
            <a:ext cx="3117273" cy="5993145"/>
          </a:xfrm>
        </p:spPr>
        <p:txBody>
          <a:bodyPr/>
          <a:lstStyle/>
          <a:p>
            <a:r>
              <a:rPr lang="en-US" dirty="0"/>
              <a:t>Good Use of Headings</a:t>
            </a:r>
          </a:p>
        </p:txBody>
      </p:sp>
      <p:pic>
        <p:nvPicPr>
          <p:cNvPr id="4" name="Picture 3" title="Screen shot of DRES website showing headers using accessibility bookmarklets">
            <a:extLst>
              <a:ext uri="{FF2B5EF4-FFF2-40B4-BE49-F238E27FC236}">
                <a16:creationId xmlns:a16="http://schemas.microsoft.com/office/drawing/2014/main" id="{8188D446-1BA0-E548-9732-57EBD70F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9" y="0"/>
            <a:ext cx="8406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35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AB25-EDB3-054B-90D9-24C8E931B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3713"/>
            <a:ext cx="3047999" cy="5822027"/>
          </a:xfrm>
        </p:spPr>
        <p:txBody>
          <a:bodyPr/>
          <a:lstStyle/>
          <a:p>
            <a:r>
              <a:rPr lang="en-US" dirty="0"/>
              <a:t>Under Use of Heading Structure</a:t>
            </a:r>
          </a:p>
        </p:txBody>
      </p:sp>
      <p:pic>
        <p:nvPicPr>
          <p:cNvPr id="4" name="Picture 3" title="Screen shot of a website showing a poor use of headers using the accessibility bookmarklets">
            <a:extLst>
              <a:ext uri="{FF2B5EF4-FFF2-40B4-BE49-F238E27FC236}">
                <a16:creationId xmlns:a16="http://schemas.microsoft.com/office/drawing/2014/main" id="{28CB7629-2E08-C041-B31E-93EB6BFA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412" y="0"/>
            <a:ext cx="8232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4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A8D7-F1EA-A848-ACBE-E46926B0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365125"/>
            <a:ext cx="3144982" cy="6014410"/>
          </a:xfrm>
        </p:spPr>
        <p:txBody>
          <a:bodyPr/>
          <a:lstStyle/>
          <a:p>
            <a:r>
              <a:rPr lang="en-US" dirty="0"/>
              <a:t>Over Use Headings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title="Screen shot of a website showing a over use of headers using the accessibility bookmarklets">
            <a:extLst>
              <a:ext uri="{FF2B5EF4-FFF2-40B4-BE49-F238E27FC236}">
                <a16:creationId xmlns:a16="http://schemas.microsoft.com/office/drawing/2014/main" id="{F0F71853-25F3-F54D-9E2F-44337640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412" y="0"/>
            <a:ext cx="8232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04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AB80-006E-AF4A-929C-CED5DA84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3" y="422275"/>
            <a:ext cx="3299546" cy="6035675"/>
          </a:xfrm>
        </p:spPr>
        <p:txBody>
          <a:bodyPr/>
          <a:lstStyle/>
          <a:p>
            <a:r>
              <a:rPr lang="en-US" dirty="0"/>
              <a:t>Over </a:t>
            </a:r>
            <a:br>
              <a:rPr lang="en-US" dirty="0"/>
            </a:br>
            <a:r>
              <a:rPr lang="en-US" dirty="0"/>
              <a:t>Use of Headings</a:t>
            </a:r>
          </a:p>
        </p:txBody>
      </p:sp>
      <p:pic>
        <p:nvPicPr>
          <p:cNvPr id="10" name="Picture 9" title="Screen shot of a CNN website showing a poor use of headers using the accessibility bookmarklets">
            <a:extLst>
              <a:ext uri="{FF2B5EF4-FFF2-40B4-BE49-F238E27FC236}">
                <a16:creationId xmlns:a16="http://schemas.microsoft.com/office/drawing/2014/main" id="{CFD94CD1-B1EF-5F4F-ABF3-7D03C8D8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35" y="0"/>
            <a:ext cx="8060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8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11A6-136C-7E4B-B891-FA73DEA0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365125"/>
            <a:ext cx="3090208" cy="5780494"/>
          </a:xfrm>
        </p:spPr>
        <p:txBody>
          <a:bodyPr/>
          <a:lstStyle/>
          <a:p>
            <a:r>
              <a:rPr lang="en-US" dirty="0"/>
              <a:t>No Use of Headings</a:t>
            </a:r>
          </a:p>
        </p:txBody>
      </p:sp>
      <p:pic>
        <p:nvPicPr>
          <p:cNvPr id="4" name="Picture 3" title="Screen shot of a website showing a no use of headers using the accessibility bookmarklets">
            <a:extLst>
              <a:ext uri="{FF2B5EF4-FFF2-40B4-BE49-F238E27FC236}">
                <a16:creationId xmlns:a16="http://schemas.microsoft.com/office/drawing/2014/main" id="{D7FBCFC1-CD5B-9C43-A242-D01DCD8A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412" y="0"/>
            <a:ext cx="8232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4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32FF-3148-1E48-9C48-EFFC6496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365125"/>
            <a:ext cx="3422506" cy="5949950"/>
          </a:xfrm>
        </p:spPr>
        <p:txBody>
          <a:bodyPr/>
          <a:lstStyle/>
          <a:p>
            <a:r>
              <a:rPr lang="en-US" dirty="0"/>
              <a:t>Good Use Of Landmarks</a:t>
            </a:r>
          </a:p>
        </p:txBody>
      </p:sp>
      <p:pic>
        <p:nvPicPr>
          <p:cNvPr id="4" name="Picture 3" title="Screen shot of DRES website showing good use of landmarks using the accessibility bookmarklets">
            <a:extLst>
              <a:ext uri="{FF2B5EF4-FFF2-40B4-BE49-F238E27FC236}">
                <a16:creationId xmlns:a16="http://schemas.microsoft.com/office/drawing/2014/main" id="{66638A34-2226-2145-AD4A-5EA11C26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166" y="0"/>
            <a:ext cx="8441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3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D1A1-8658-FB4F-8EC3-3E72C326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6" y="378979"/>
            <a:ext cx="3484418" cy="5631638"/>
          </a:xfrm>
        </p:spPr>
        <p:txBody>
          <a:bodyPr/>
          <a:lstStyle/>
          <a:p>
            <a:r>
              <a:rPr lang="en-US" dirty="0"/>
              <a:t>Under Use of landmarks</a:t>
            </a:r>
          </a:p>
        </p:txBody>
      </p:sp>
      <p:pic>
        <p:nvPicPr>
          <p:cNvPr id="4" name="Picture 3" title="Screen shot of a website showing a under use of landmarks using the accessibility bookmarklets">
            <a:extLst>
              <a:ext uri="{FF2B5EF4-FFF2-40B4-BE49-F238E27FC236}">
                <a16:creationId xmlns:a16="http://schemas.microsoft.com/office/drawing/2014/main" id="{D6583E9A-1697-A045-BC4D-1D097FCC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412" y="0"/>
            <a:ext cx="8232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2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F6FB-C0DC-5F46-BD6D-8E8C3119D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491" y="764373"/>
            <a:ext cx="9552709" cy="1293028"/>
          </a:xfrm>
        </p:spPr>
        <p:txBody>
          <a:bodyPr/>
          <a:lstStyle/>
          <a:p>
            <a:r>
              <a:rPr lang="en-US" dirty="0"/>
              <a:t>Designers Are Critical for A11y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B5922-DF5D-164E-8630-2C299D23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Remediation (Dominate)</a:t>
            </a:r>
          </a:p>
          <a:p>
            <a:r>
              <a:rPr lang="en-US" dirty="0"/>
              <a:t>Build the product add accessibility at the end or as users identify issues.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Automated testing (Very Popular)</a:t>
            </a:r>
          </a:p>
          <a:p>
            <a:r>
              <a:rPr lang="en-US" dirty="0"/>
              <a:t>Automated tools during the development process use to identify accessibility issues to fix.</a:t>
            </a:r>
          </a:p>
          <a:p>
            <a:r>
              <a:rPr lang="en-US" dirty="0"/>
              <a:t>Some services advertise they don’t need to do anything </a:t>
            </a:r>
            <a:r>
              <a:rPr lang="en-US" dirty="0" err="1"/>
              <a:t>theirservice</a:t>
            </a:r>
            <a:r>
              <a:rPr lang="en-US" dirty="0"/>
              <a:t> will make your product accessible.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Design (Rare)</a:t>
            </a:r>
          </a:p>
          <a:p>
            <a:r>
              <a:rPr lang="en-US" dirty="0"/>
              <a:t>Understanding the needs and interaction of people with disabilities (PWD) using assistive technologies or OS accessibility features.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81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7CEA-E5A6-C44F-B605-9A4ED75D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Interaction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9E62-3BDA-3A40-9667-DB8586F16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functionalities must be accessible through keyboard alone</a:t>
            </a:r>
          </a:p>
          <a:p>
            <a:r>
              <a:rPr lang="en-US" dirty="0"/>
              <a:t>Interactive elements must have keyboard support</a:t>
            </a:r>
          </a:p>
          <a:p>
            <a:r>
              <a:rPr lang="en-US" dirty="0"/>
              <a:t>Basic tab navigation is often inefficient or incomplete</a:t>
            </a:r>
          </a:p>
          <a:p>
            <a:r>
              <a:rPr lang="en-US" dirty="0"/>
              <a:t>ARIA widget roles describe advanced keyboard interaction</a:t>
            </a:r>
          </a:p>
          <a:p>
            <a:r>
              <a:rPr lang="en-US" dirty="0">
                <a:hlinkClick r:id="rId2"/>
              </a:rPr>
              <a:t>ARIA Authoring Practices</a:t>
            </a:r>
            <a:r>
              <a:rPr lang="en-US" dirty="0"/>
              <a:t> provide design patterns for roles and keyboard interaction</a:t>
            </a:r>
          </a:p>
        </p:txBody>
      </p:sp>
    </p:spTree>
    <p:extLst>
      <p:ext uri="{BB962C8B-B14F-4D97-AF65-F5344CB8AC3E}">
        <p14:creationId xmlns:p14="http://schemas.microsoft.com/office/powerpoint/2010/main" val="406300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775A-2FF0-864D-84A6-331223BE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Role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19B1-8618-2944-9930-883104123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ARIA Roles describe keyboard interaction, not user interface design features</a:t>
            </a:r>
          </a:p>
          <a:p>
            <a:r>
              <a:rPr lang="en-US" dirty="0"/>
              <a:t>Tab key moves focus to the selected menu item</a:t>
            </a:r>
          </a:p>
          <a:p>
            <a:r>
              <a:rPr lang="en-US" dirty="0"/>
              <a:t>When menu has focus, tab key moves focus out of the menu (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b="1" dirty="0"/>
              <a:t>not</a:t>
            </a:r>
            <a:r>
              <a:rPr lang="en-US" dirty="0"/>
              <a:t> to menu items)</a:t>
            </a:r>
          </a:p>
          <a:p>
            <a:r>
              <a:rPr lang="en-US" dirty="0"/>
              <a:t>Cursor keys to move between items in a menu</a:t>
            </a:r>
          </a:p>
          <a:p>
            <a:pPr lvl="1"/>
            <a:r>
              <a:rPr lang="en-US" dirty="0"/>
              <a:t>Left and up key </a:t>
            </a:r>
            <a:r>
              <a:rPr lang="en-US" i="1" dirty="0"/>
              <a:t>previous</a:t>
            </a:r>
            <a:r>
              <a:rPr lang="en-US" dirty="0"/>
              <a:t> item</a:t>
            </a:r>
          </a:p>
          <a:p>
            <a:pPr lvl="1"/>
            <a:r>
              <a:rPr lang="en-US" dirty="0"/>
              <a:t>Right and down to </a:t>
            </a:r>
            <a:r>
              <a:rPr lang="en-US" i="1" dirty="0"/>
              <a:t>next</a:t>
            </a:r>
            <a:r>
              <a:rPr lang="en-US" dirty="0"/>
              <a:t> item</a:t>
            </a:r>
          </a:p>
          <a:p>
            <a:pPr lvl="1"/>
            <a:r>
              <a:rPr lang="en-US" dirty="0"/>
              <a:t>Home to move to </a:t>
            </a:r>
            <a:r>
              <a:rPr lang="en-US" i="1" dirty="0"/>
              <a:t>first</a:t>
            </a:r>
            <a:r>
              <a:rPr lang="en-US" dirty="0"/>
              <a:t> item</a:t>
            </a:r>
          </a:p>
          <a:p>
            <a:pPr lvl="1"/>
            <a:r>
              <a:rPr lang="en-US" dirty="0"/>
              <a:t>End to move to </a:t>
            </a:r>
            <a:r>
              <a:rPr lang="en-US" i="1" dirty="0"/>
              <a:t>last</a:t>
            </a:r>
            <a:r>
              <a:rPr lang="en-US" dirty="0"/>
              <a:t> item</a:t>
            </a:r>
          </a:p>
          <a:p>
            <a:r>
              <a:rPr lang="en-US" dirty="0">
                <a:hlinkClick r:id="rId2"/>
              </a:rPr>
              <a:t>ARIA Menu Button Design Pattern and Examples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31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D70C-D266-CB45-BB53-69E0C717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Focus 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8F9D-2AA6-6F4A-A4B6-003AF892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accessibility feature I check a web page </a:t>
            </a:r>
          </a:p>
          <a:p>
            <a:r>
              <a:rPr lang="en-US" dirty="0"/>
              <a:t>Many people interpret WCAG requirements to </a:t>
            </a:r>
            <a:r>
              <a:rPr lang="en-US" b="1" i="1" dirty="0"/>
              <a:t>only</a:t>
            </a:r>
            <a:r>
              <a:rPr lang="en-US" dirty="0"/>
              <a:t> “not interfere” with default focus styling of browsers</a:t>
            </a:r>
          </a:p>
          <a:p>
            <a:r>
              <a:rPr lang="en-US" dirty="0"/>
              <a:t>Reset stylesheets often override and disable default focus styling of browsers</a:t>
            </a:r>
          </a:p>
          <a:p>
            <a:r>
              <a:rPr lang="en-US" dirty="0"/>
              <a:t>Designers must start actively style keyboard focus as part of the design to make it salient to all users </a:t>
            </a:r>
          </a:p>
        </p:txBody>
      </p:sp>
    </p:spTree>
    <p:extLst>
      <p:ext uri="{BB962C8B-B14F-4D97-AF65-F5344CB8AC3E}">
        <p14:creationId xmlns:p14="http://schemas.microsoft.com/office/powerpoint/2010/main" val="18420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D194-F39E-864C-A546-54C701A2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Focus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B6E1-601C-7540-BD30-BB5FE34DF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should always be visible (e.g. no off-screen focusable elements)</a:t>
            </a:r>
          </a:p>
          <a:p>
            <a:r>
              <a:rPr lang="en-US" dirty="0"/>
              <a:t>Focus should include a border for links and form controls</a:t>
            </a:r>
          </a:p>
          <a:p>
            <a:r>
              <a:rPr lang="en-US" dirty="0"/>
              <a:t>Focus styling must meet color contrast requirements of WCAG</a:t>
            </a:r>
          </a:p>
          <a:p>
            <a:r>
              <a:rPr lang="en-US" dirty="0"/>
              <a:t>Focus should be easy to see as you navigation with the TAB key</a:t>
            </a:r>
          </a:p>
          <a:p>
            <a:r>
              <a:rPr lang="en-US" dirty="0"/>
              <a:t>Links in the main content should be underlined (e.g. important for people with low vision)</a:t>
            </a:r>
          </a:p>
          <a:p>
            <a:r>
              <a:rPr lang="en-US" dirty="0">
                <a:hlinkClick r:id="rId2"/>
              </a:rPr>
              <a:t>Inaccessible test page</a:t>
            </a:r>
            <a:endParaRPr lang="en-US" dirty="0"/>
          </a:p>
          <a:p>
            <a:r>
              <a:rPr lang="en-US" dirty="0">
                <a:hlinkClick r:id="rId3"/>
              </a:rPr>
              <a:t>Accessible test page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7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8C67-2CB2-6644-9BB5-A15C37CB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40" y="764373"/>
            <a:ext cx="10219660" cy="1293028"/>
          </a:xfrm>
        </p:spPr>
        <p:txBody>
          <a:bodyPr/>
          <a:lstStyle/>
          <a:p>
            <a:r>
              <a:rPr lang="en-US" dirty="0"/>
              <a:t>Accessibility Can As Your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4558-2B75-8644-B89E-8B0D691D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0654"/>
          </a:xfrm>
        </p:spPr>
        <p:txBody>
          <a:bodyPr/>
          <a:lstStyle/>
          <a:p>
            <a:r>
              <a:rPr lang="en-US" b="1" dirty="0"/>
              <a:t>3.2.3 Consistent Navigation:</a:t>
            </a:r>
            <a:r>
              <a:rPr lang="en-US" dirty="0"/>
              <a:t> Navigational mechanisms that are repeated on multiple Web pages within a set of Web pages occur in the same relative order each time they are repeated, unless a change is initiated by the user. (Level AA)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3.2.4 Consistent Identification: </a:t>
            </a:r>
            <a:r>
              <a:rPr lang="en-US" dirty="0"/>
              <a:t>Components that have the same functionality within a set of Web pages are identified consistently. (Level AA)</a:t>
            </a:r>
          </a:p>
        </p:txBody>
      </p:sp>
    </p:spTree>
    <p:extLst>
      <p:ext uri="{BB962C8B-B14F-4D97-AF65-F5344CB8AC3E}">
        <p14:creationId xmlns:p14="http://schemas.microsoft.com/office/powerpoint/2010/main" val="4141887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B63B-9508-3E46-9E98-D86D8BA3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A605-9B48-7E45-A429-DC4B4081F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Web Content Accessibility Guidelines 2.0</a:t>
            </a:r>
            <a:endParaRPr lang="en-US" dirty="0"/>
          </a:p>
          <a:p>
            <a:r>
              <a:rPr lang="en-US" dirty="0">
                <a:hlinkClick r:id="rId3"/>
              </a:rPr>
              <a:t>Accessible Rich Internet Application (ARIA) 1.1</a:t>
            </a:r>
          </a:p>
          <a:p>
            <a:r>
              <a:rPr lang="en-US" dirty="0">
                <a:hlinkClick r:id="rId3"/>
              </a:rPr>
              <a:t>ARIA Authoring Practices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Using ARIA</a:t>
            </a:r>
            <a:endParaRPr lang="en-US" dirty="0"/>
          </a:p>
          <a:p>
            <a:r>
              <a:rPr lang="en-US" dirty="0">
                <a:hlinkClick r:id="rId5"/>
              </a:rPr>
              <a:t>HTML5 Specification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1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A47-7B48-834A-A126-3498E498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Reader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E0D76-57A3-A442-9AA2-216286A4B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43740"/>
            <a:ext cx="10820400" cy="47633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OSX Voice (Safari and Chrome)</a:t>
            </a:r>
          </a:p>
          <a:p>
            <a:r>
              <a:rPr lang="en-US" dirty="0">
                <a:hlinkClick r:id="rId2"/>
              </a:rPr>
              <a:t>Penn State: Voice Over for OS X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Apple Voice Over Commands</a:t>
            </a:r>
            <a:r>
              <a:rPr lang="en-US" dirty="0"/>
              <a:t> 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/>
              <a:t>Windows NVDA (Open Source)</a:t>
            </a:r>
          </a:p>
          <a:p>
            <a:r>
              <a:rPr lang="en-US" dirty="0">
                <a:hlinkClick r:id="rId4"/>
              </a:rPr>
              <a:t>Penn State: NVDA Keyboard Commands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Webaim: NVDA Keyboard Commands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NVDA: Web Browse Keyboard Commands</a:t>
            </a:r>
            <a:r>
              <a:rPr lang="en-US" dirty="0"/>
              <a:t> 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/>
              <a:t>Windows Jaws</a:t>
            </a:r>
          </a:p>
          <a:p>
            <a:r>
              <a:rPr lang="en-US" dirty="0">
                <a:hlinkClick r:id="rId7"/>
              </a:rPr>
              <a:t>Penn State: JAWS commands for web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WebAIM: JAWS commands for web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Freedom Scientific: JAWS commands for web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41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CF78-CEDD-3842-A6E0-37DFA811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B70A-904F-164B-9C49-68924B00B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1532"/>
            <a:ext cx="10198395" cy="1683119"/>
          </a:xfrm>
        </p:spPr>
        <p:txBody>
          <a:bodyPr/>
          <a:lstStyle/>
          <a:p>
            <a:r>
              <a:rPr lang="en-US" dirty="0">
                <a:hlinkClick r:id="rId2"/>
              </a:rPr>
              <a:t>Functional Accessibility Evaluator</a:t>
            </a:r>
            <a:endParaRPr lang="en-US" dirty="0"/>
          </a:p>
          <a:p>
            <a:r>
              <a:rPr lang="en-US" dirty="0">
                <a:hlinkClick r:id="rId3"/>
              </a:rPr>
              <a:t>AInspector Sidebar for Firefox </a:t>
            </a:r>
            <a:r>
              <a:rPr lang="en-US" dirty="0"/>
              <a:t>(ESR 52 Version)</a:t>
            </a:r>
          </a:p>
          <a:p>
            <a:r>
              <a:rPr lang="en-US" dirty="0">
                <a:hlinkClick r:id="rId4"/>
              </a:rPr>
              <a:t>Accessibility </a:t>
            </a:r>
            <a:r>
              <a:rPr lang="en-US" dirty="0" err="1">
                <a:hlinkClick r:id="rId4"/>
              </a:rPr>
              <a:t>Bookmarklets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445FC-CFC2-BA43-86EE-1B8201599ECF}"/>
              </a:ext>
            </a:extLst>
          </p:cNvPr>
          <p:cNvSpPr txBox="1"/>
          <p:nvPr/>
        </p:nvSpPr>
        <p:spPr>
          <a:xfrm>
            <a:off x="838200" y="1818168"/>
            <a:ext cx="993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tools support rules for accessible design requirements outlined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08636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CDD2-748A-4748-A26A-07C0D7E9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Training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5284-9E1D-344E-81C5-1506AE5D8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Training from Illinois</a:t>
            </a:r>
          </a:p>
          <a:p>
            <a:r>
              <a:rPr lang="en-US" dirty="0">
                <a:hlinkClick r:id="rId2"/>
              </a:rPr>
              <a:t>Information Accessibility Design and Policy Certificate</a:t>
            </a:r>
            <a:endParaRPr lang="en-US" dirty="0"/>
          </a:p>
          <a:p>
            <a:r>
              <a:rPr lang="en-US" dirty="0">
                <a:hlinkClick r:id="rId3"/>
              </a:rPr>
              <a:t>Accessibility Badges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Other Resources</a:t>
            </a:r>
          </a:p>
          <a:p>
            <a:r>
              <a:rPr lang="en-US" dirty="0">
                <a:hlinkClick r:id="rId4"/>
              </a:rPr>
              <a:t>W3C Web Accessibility Initiative</a:t>
            </a:r>
            <a:endParaRPr lang="en-US" dirty="0"/>
          </a:p>
          <a:p>
            <a:r>
              <a:rPr lang="en-US" dirty="0" err="1">
                <a:hlinkClick r:id="rId5"/>
              </a:rPr>
              <a:t>WebAIM</a:t>
            </a:r>
            <a:endParaRPr lang="en-US" dirty="0"/>
          </a:p>
          <a:p>
            <a:r>
              <a:rPr lang="en-US" dirty="0" err="1">
                <a:hlinkClick r:id="rId6"/>
              </a:rPr>
              <a:t>Knowability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2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401A-A566-8A4A-AADD-399402FE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DISCUSSION?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DE39F-0099-234F-9C03-37EEEB34C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Contact Jon Gunderson at </a:t>
            </a:r>
            <a:r>
              <a:rPr lang="en-US" dirty="0">
                <a:hlinkClick r:id="rId2"/>
              </a:rPr>
              <a:t>jongund@illinois.edu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4CDE-F650-C44D-8DC2-50589D0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 in A11y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A7EF3-FEA4-B04C-8157-9E6DE0C91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 basics</a:t>
            </a:r>
          </a:p>
          <a:p>
            <a:pPr lvl="1"/>
            <a:r>
              <a:rPr lang="en-US" dirty="0"/>
              <a:t>Role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Description</a:t>
            </a:r>
          </a:p>
          <a:p>
            <a:r>
              <a:rPr lang="en-US" dirty="0"/>
              <a:t>ARIA Landmarks and HTML Headings</a:t>
            </a:r>
          </a:p>
          <a:p>
            <a:r>
              <a:rPr lang="en-US" dirty="0"/>
              <a:t>Keyboard interaction model </a:t>
            </a:r>
          </a:p>
          <a:p>
            <a:r>
              <a:rPr lang="en-US" dirty="0"/>
              <a:t>Keyboard focus styling</a:t>
            </a:r>
          </a:p>
        </p:txBody>
      </p:sp>
    </p:spTree>
    <p:extLst>
      <p:ext uri="{BB962C8B-B14F-4D97-AF65-F5344CB8AC3E}">
        <p14:creationId xmlns:p14="http://schemas.microsoft.com/office/powerpoint/2010/main" val="393126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3249-1F90-3C4A-BBE4-FD12C81C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Role, Name and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77E0-E5C6-294C-8071-E298EE72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Role</a:t>
            </a:r>
          </a:p>
          <a:p>
            <a:r>
              <a:rPr lang="en-US" dirty="0"/>
              <a:t>Type of user interface element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Name</a:t>
            </a:r>
          </a:p>
          <a:p>
            <a:r>
              <a:rPr lang="en-US" dirty="0"/>
              <a:t>Label for the user interface element (e.g. purpose or action)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Description</a:t>
            </a:r>
          </a:p>
          <a:p>
            <a:r>
              <a:rPr lang="en-US" dirty="0"/>
              <a:t>Additional information about a user interface element (e.g. instructions or context for name)</a:t>
            </a:r>
          </a:p>
        </p:txBody>
      </p:sp>
    </p:spTree>
    <p:extLst>
      <p:ext uri="{BB962C8B-B14F-4D97-AF65-F5344CB8AC3E}">
        <p14:creationId xmlns:p14="http://schemas.microsoft.com/office/powerpoint/2010/main" val="146050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CAD4-5F40-F941-BA95-47E2B995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Roles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FC91F2-5312-6940-B22F-66737D16B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622002"/>
              </p:ext>
            </p:extLst>
          </p:nvPr>
        </p:nvGraphicFramePr>
        <p:xfrm>
          <a:off x="838199" y="1845943"/>
          <a:ext cx="10921409" cy="465960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92015">
                  <a:extLst>
                    <a:ext uri="{9D8B030D-6E8A-4147-A177-3AD203B41FA5}">
                      <a16:colId xmlns:a16="http://schemas.microsoft.com/office/drawing/2014/main" val="386851051"/>
                    </a:ext>
                  </a:extLst>
                </a:gridCol>
                <a:gridCol w="9329394">
                  <a:extLst>
                    <a:ext uri="{9D8B030D-6E8A-4147-A177-3AD203B41FA5}">
                      <a16:colId xmlns:a16="http://schemas.microsoft.com/office/drawing/2014/main" val="3263708944"/>
                    </a:ext>
                  </a:extLst>
                </a:gridCol>
              </a:tblGrid>
              <a:tr h="548092">
                <a:tc>
                  <a:txBody>
                    <a:bodyPr/>
                    <a:lstStyle/>
                    <a:p>
                      <a:r>
                        <a:rPr lang="en-US" sz="2400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HTML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423356"/>
                  </a:ext>
                </a:extLst>
              </a:tr>
              <a:tr h="548092">
                <a:tc>
                  <a:txBody>
                    <a:bodyPr/>
                    <a:lstStyle/>
                    <a:p>
                      <a:r>
                        <a:rPr lang="en-US" sz="2400" dirty="0"/>
                        <a:t>heading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H1, h2, h3, h4, h5 and h6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224152"/>
                  </a:ext>
                </a:extLst>
              </a:tr>
              <a:tr h="548092">
                <a:tc>
                  <a:txBody>
                    <a:bodyPr/>
                    <a:lstStyle/>
                    <a:p>
                      <a:r>
                        <a:rPr lang="en-US" sz="2400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ul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ol</a:t>
                      </a:r>
                      <a:r>
                        <a:rPr lang="en-US" sz="2400" dirty="0"/>
                        <a:t> and dl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24597"/>
                  </a:ext>
                </a:extLst>
              </a:tr>
              <a:tr h="548092">
                <a:tc>
                  <a:txBody>
                    <a:bodyPr/>
                    <a:lstStyle/>
                    <a:p>
                      <a:r>
                        <a:rPr lang="en-US" sz="2400" dirty="0" err="1"/>
                        <a:t>listitem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88725"/>
                  </a:ext>
                </a:extLst>
              </a:tr>
              <a:tr h="548092">
                <a:tc>
                  <a:txBody>
                    <a:bodyPr/>
                    <a:lstStyle/>
                    <a:p>
                      <a:r>
                        <a:rPr lang="en-US" sz="2400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img</a:t>
                      </a:r>
                      <a:r>
                        <a:rPr lang="en-US" sz="2400" dirty="0"/>
                        <a:t> and figure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419"/>
                  </a:ext>
                </a:extLst>
              </a:tr>
              <a:tr h="548092">
                <a:tc>
                  <a:txBody>
                    <a:bodyPr/>
                    <a:lstStyle/>
                    <a:p>
                      <a:r>
                        <a:rPr lang="en-US" sz="2400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and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65525"/>
                  </a:ext>
                </a:extLst>
              </a:tr>
              <a:tr h="548092">
                <a:tc>
                  <a:txBody>
                    <a:bodyPr/>
                    <a:lstStyle/>
                    <a:p>
                      <a:r>
                        <a:rPr lang="en-US" sz="2400" dirty="0"/>
                        <a:t>textbox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Input[type=text]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363780"/>
                  </a:ext>
                </a:extLst>
              </a:tr>
              <a:tr h="548092">
                <a:tc>
                  <a:txBody>
                    <a:bodyPr/>
                    <a:lstStyle/>
                    <a:p>
                      <a:r>
                        <a:rPr lang="en-US" sz="2400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button, input[type=button], input[type=submit], input[type=reset]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363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82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F347-3865-D74F-BA88-B2535D7F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and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6C789-C251-A64B-A99A-B1E35F3BF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Name</a:t>
            </a:r>
          </a:p>
          <a:p>
            <a:r>
              <a:rPr lang="en-US" dirty="0"/>
              <a:t>Text content</a:t>
            </a:r>
          </a:p>
          <a:p>
            <a:r>
              <a:rPr lang="en-US" dirty="0">
                <a:latin typeface="Courier" pitchFamily="2" charset="0"/>
              </a:rPr>
              <a:t>label</a:t>
            </a:r>
            <a:r>
              <a:rPr lang="en-US" dirty="0"/>
              <a:t> element</a:t>
            </a:r>
          </a:p>
          <a:p>
            <a:r>
              <a:rPr lang="en-US" dirty="0">
                <a:latin typeface="Courier" pitchFamily="2" charset="0"/>
              </a:rPr>
              <a:t>aria-label</a:t>
            </a:r>
            <a:r>
              <a:rPr lang="en-US" dirty="0"/>
              <a:t> or </a:t>
            </a:r>
            <a:r>
              <a:rPr lang="en-US" dirty="0">
                <a:latin typeface="Courier" pitchFamily="2" charset="0"/>
              </a:rPr>
              <a:t>aria-</a:t>
            </a:r>
            <a:r>
              <a:rPr lang="en-US" dirty="0" err="1">
                <a:latin typeface="Courier" pitchFamily="2" charset="0"/>
              </a:rPr>
              <a:t>labelledby</a:t>
            </a:r>
            <a:r>
              <a:rPr lang="en-US" dirty="0"/>
              <a:t> attribute</a:t>
            </a:r>
          </a:p>
          <a:p>
            <a:r>
              <a:rPr lang="en-US" dirty="0">
                <a:latin typeface="Courier" pitchFamily="2" charset="0"/>
              </a:rPr>
              <a:t>title</a:t>
            </a:r>
            <a:r>
              <a:rPr lang="en-US" dirty="0"/>
              <a:t> attribute </a:t>
            </a:r>
          </a:p>
          <a:p>
            <a:pPr marL="0" indent="0">
              <a:buNone/>
            </a:pPr>
            <a:r>
              <a:rPr lang="en-US" b="1" dirty="0"/>
              <a:t>Description</a:t>
            </a:r>
          </a:p>
          <a:p>
            <a:r>
              <a:rPr lang="en-US" dirty="0">
                <a:latin typeface="Courier" pitchFamily="2" charset="0"/>
              </a:rPr>
              <a:t>aria-</a:t>
            </a:r>
            <a:r>
              <a:rPr lang="en-US" dirty="0" err="1">
                <a:latin typeface="Courier" pitchFamily="2" charset="0"/>
              </a:rPr>
              <a:t>describedby</a:t>
            </a:r>
            <a:r>
              <a:rPr lang="en-US" dirty="0"/>
              <a:t> attribute</a:t>
            </a:r>
          </a:p>
          <a:p>
            <a:r>
              <a:rPr lang="en-US" dirty="0">
                <a:latin typeface="Courier" pitchFamily="2" charset="0"/>
              </a:rPr>
              <a:t>title</a:t>
            </a:r>
            <a:r>
              <a:rPr lang="en-US" dirty="0"/>
              <a:t> attribute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9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8025-79F1-BE4A-A7E9-EAEBC0BF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D2B75C-EE03-7D42-BFAA-C51F9CA208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163951"/>
              </p:ext>
            </p:extLst>
          </p:nvPr>
        </p:nvGraphicFramePr>
        <p:xfrm>
          <a:off x="838200" y="2849638"/>
          <a:ext cx="10719391" cy="350696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074043">
                  <a:extLst>
                    <a:ext uri="{9D8B030D-6E8A-4147-A177-3AD203B41FA5}">
                      <a16:colId xmlns:a16="http://schemas.microsoft.com/office/drawing/2014/main" val="672575050"/>
                    </a:ext>
                  </a:extLst>
                </a:gridCol>
                <a:gridCol w="3098057">
                  <a:extLst>
                    <a:ext uri="{9D8B030D-6E8A-4147-A177-3AD203B41FA5}">
                      <a16:colId xmlns:a16="http://schemas.microsoft.com/office/drawing/2014/main" val="506894698"/>
                    </a:ext>
                  </a:extLst>
                </a:gridCol>
                <a:gridCol w="3547291">
                  <a:extLst>
                    <a:ext uri="{9D8B030D-6E8A-4147-A177-3AD203B41FA5}">
                      <a16:colId xmlns:a16="http://schemas.microsoft.com/office/drawing/2014/main" val="2376813137"/>
                    </a:ext>
                  </a:extLst>
                </a:gridCol>
              </a:tblGrid>
              <a:tr h="446641">
                <a:tc>
                  <a:txBody>
                    <a:bodyPr/>
                    <a:lstStyle/>
                    <a:p>
                      <a:r>
                        <a:rPr lang="en-US" dirty="0"/>
                        <a:t>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Screen Reader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What’s Happening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573"/>
                  </a:ext>
                </a:extLst>
              </a:tr>
              <a:tr h="908855">
                <a:tc>
                  <a:txBody>
                    <a:bodyPr/>
                    <a:lstStyle/>
                    <a:p>
                      <a:r>
                        <a:rPr lang="en-US" dirty="0"/>
                        <a:t>&lt;a 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=“..”&gt;</a:t>
                      </a:r>
                      <a:r>
                        <a:rPr lang="en-US" dirty="0" err="1"/>
                        <a:t>ConveyUX</a:t>
                      </a:r>
                      <a:r>
                        <a:rPr lang="en-US" dirty="0"/>
                        <a:t> Conference&lt;/a&gt;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 </a:t>
                      </a:r>
                      <a:r>
                        <a:rPr lang="en-US" dirty="0" err="1"/>
                        <a:t>ConveyUX</a:t>
                      </a:r>
                      <a:r>
                        <a:rPr lang="en-US" dirty="0"/>
                        <a:t> conference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Role is “link”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Name from text 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42543"/>
                  </a:ext>
                </a:extLst>
              </a:tr>
              <a:tr h="9627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&lt;button title=“Like Sound Transit’s Page  on Facebook”&gt;&lt;/button&gt;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button like sound transit’s page  on </a:t>
                      </a:r>
                      <a:r>
                        <a:rPr lang="en-US" dirty="0" err="1"/>
                        <a:t>facebook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Role is “button”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Name from title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65782"/>
                  </a:ext>
                </a:extLst>
              </a:tr>
              <a:tr h="908855">
                <a:tc>
                  <a:txBody>
                    <a:bodyPr/>
                    <a:lstStyle/>
                    <a:p>
                      <a:r>
                        <a:rPr lang="en-US" dirty="0"/>
                        <a:t>&lt; a 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=“..” title=” Tacoma Link light rail”&gt;Learn More&lt;/a&gt;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 learn more Tacoma link light rail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Role is ”link”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Name from text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Description from title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8964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411C31-862D-FF44-B8D6-EB7F2F57148A}"/>
              </a:ext>
            </a:extLst>
          </p:cNvPr>
          <p:cNvSpPr txBox="1"/>
          <p:nvPr/>
        </p:nvSpPr>
        <p:spPr>
          <a:xfrm>
            <a:off x="838200" y="1690687"/>
            <a:ext cx="897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Screen readers first read role, then the name and then, if defined, the description. </a:t>
            </a:r>
          </a:p>
        </p:txBody>
      </p:sp>
    </p:spTree>
    <p:extLst>
      <p:ext uri="{BB962C8B-B14F-4D97-AF65-F5344CB8AC3E}">
        <p14:creationId xmlns:p14="http://schemas.microsoft.com/office/powerpoint/2010/main" val="57836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8025-79F1-BE4A-A7E9-EAEBC0BF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991" y="135723"/>
            <a:ext cx="8610600" cy="1293028"/>
          </a:xfrm>
        </p:spPr>
        <p:txBody>
          <a:bodyPr/>
          <a:lstStyle/>
          <a:p>
            <a:r>
              <a:rPr lang="en-US" dirty="0"/>
              <a:t>Bad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D2B75C-EE03-7D42-BFAA-C51F9CA208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19308"/>
              </p:ext>
            </p:extLst>
          </p:nvPr>
        </p:nvGraphicFramePr>
        <p:xfrm>
          <a:off x="838200" y="1116864"/>
          <a:ext cx="10719391" cy="542070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97865">
                  <a:extLst>
                    <a:ext uri="{9D8B030D-6E8A-4147-A177-3AD203B41FA5}">
                      <a16:colId xmlns:a16="http://schemas.microsoft.com/office/drawing/2014/main" val="672575050"/>
                    </a:ext>
                  </a:extLst>
                </a:gridCol>
                <a:gridCol w="3221665">
                  <a:extLst>
                    <a:ext uri="{9D8B030D-6E8A-4147-A177-3AD203B41FA5}">
                      <a16:colId xmlns:a16="http://schemas.microsoft.com/office/drawing/2014/main" val="506894698"/>
                    </a:ext>
                  </a:extLst>
                </a:gridCol>
                <a:gridCol w="4199861">
                  <a:extLst>
                    <a:ext uri="{9D8B030D-6E8A-4147-A177-3AD203B41FA5}">
                      <a16:colId xmlns:a16="http://schemas.microsoft.com/office/drawing/2014/main" val="2376813137"/>
                    </a:ext>
                  </a:extLst>
                </a:gridCol>
              </a:tblGrid>
              <a:tr h="392102">
                <a:tc>
                  <a:txBody>
                    <a:bodyPr/>
                    <a:lstStyle/>
                    <a:p>
                      <a:r>
                        <a:rPr lang="en-US" dirty="0"/>
                        <a:t>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Screen Reader (SR)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Accessibility Issue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573"/>
                  </a:ext>
                </a:extLst>
              </a:tr>
              <a:tr h="13351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&lt;button title=“Like Sound Transit’s Page  on Facebook” aria-label=“=“Like Sound Transit’s Page  on Facebook”&gt;&lt;/button&gt;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button like sound transit’s page  on </a:t>
                      </a:r>
                      <a:r>
                        <a:rPr lang="en-US" dirty="0" err="1"/>
                        <a:t>facebook</a:t>
                      </a:r>
                      <a:r>
                        <a:rPr lang="en-US" dirty="0"/>
                        <a:t> button like sound transit’s page  on </a:t>
                      </a:r>
                      <a:r>
                        <a:rPr lang="en-US" dirty="0" err="1"/>
                        <a:t>facebook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Problem is that SR repeats the name of the button, this is redundant and confusing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65782"/>
                  </a:ext>
                </a:extLst>
              </a:tr>
              <a:tr h="1043566">
                <a:tc>
                  <a:txBody>
                    <a:bodyPr/>
                    <a:lstStyle/>
                    <a:p>
                      <a:r>
                        <a:rPr lang="en-US" dirty="0"/>
                        <a:t>&lt;a 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=“..” title=“Link to Twitter”&gt;&lt;/a&gt;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 link to 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Problem is that SR says “link” twice, this is redundant  and confusing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87706"/>
                  </a:ext>
                </a:extLst>
              </a:tr>
              <a:tr h="2247681">
                <a:tc>
                  <a:txBody>
                    <a:bodyPr/>
                    <a:lstStyle/>
                    <a:p>
                      <a:r>
                        <a:rPr lang="en-US" dirty="0"/>
                        <a:t>&lt;a 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=“..” aria-label=“Update User Profile” title=“Update User Profile”&gt;</a:t>
                      </a:r>
                      <a:r>
                        <a:rPr lang="en-US" dirty="0" err="1"/>
                        <a:t>jongund</a:t>
                      </a:r>
                      <a:r>
                        <a:rPr lang="en-US" dirty="0"/>
                        <a:t>&lt;/a&gt;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 update user profile update user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Problem for SR since ”</a:t>
                      </a:r>
                      <a:r>
                        <a:rPr lang="en-US" dirty="0" err="1"/>
                        <a:t>jongund</a:t>
                      </a:r>
                      <a:r>
                        <a:rPr lang="en-US" dirty="0"/>
                        <a:t>” is not part of name and the defined name is read twice by the SR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Problem for voice recognition users because visible label does not match the accessible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55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59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082D-D01B-4340-8C5D-0F1D2041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64" y="764373"/>
            <a:ext cx="10397836" cy="1293028"/>
          </a:xfrm>
        </p:spPr>
        <p:txBody>
          <a:bodyPr/>
          <a:lstStyle/>
          <a:p>
            <a:r>
              <a:rPr lang="en-US" dirty="0"/>
              <a:t> Landmarks and Headings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656E8-AAF4-7445-B988-19991E79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Landmarks</a:t>
            </a:r>
          </a:p>
          <a:p>
            <a:r>
              <a:rPr lang="en-US" dirty="0"/>
              <a:t>Identify functional groupings of page content</a:t>
            </a:r>
          </a:p>
          <a:p>
            <a:r>
              <a:rPr lang="en-US" dirty="0"/>
              <a:t>Screen readers can navigate and list landmarks</a:t>
            </a:r>
          </a:p>
          <a:p>
            <a:r>
              <a:rPr lang="en-US" dirty="0">
                <a:hlinkClick r:id="rId2"/>
              </a:rPr>
              <a:t>ARIA Authoring Practices for Landmarks</a:t>
            </a:r>
            <a:r>
              <a:rPr lang="en-US" dirty="0"/>
              <a:t> (</a:t>
            </a:r>
            <a:r>
              <a:rPr lang="en-US" dirty="0">
                <a:hlinkClick r:id="rId3" tooltip="Example website using landmarks that aslo explains how to use them"/>
              </a:rPr>
              <a:t>example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Headings</a:t>
            </a:r>
          </a:p>
          <a:p>
            <a:r>
              <a:rPr lang="en-US" dirty="0"/>
              <a:t>Labeling landmarks (H1 and H2)</a:t>
            </a:r>
          </a:p>
          <a:p>
            <a:r>
              <a:rPr lang="en-US" dirty="0"/>
              <a:t>Labeling the sections and sub-sections within a document (H1-H6)</a:t>
            </a:r>
          </a:p>
          <a:p>
            <a:r>
              <a:rPr lang="en-US" dirty="0"/>
              <a:t>Screen readers can navigate and list landmarks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3627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{70CE13B3-8BE1-D443-A800-BF817D76B73B}tf10001079</Template>
  <TotalTime>1420</TotalTime>
  <Words>1312</Words>
  <Application>Microsoft Macintosh PowerPoint</Application>
  <PresentationFormat>Widescreen</PresentationFormat>
  <Paragraphs>220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Courier</vt:lpstr>
      <vt:lpstr>Vapor Trail</vt:lpstr>
      <vt:lpstr>What Designers Need to Know about Accessibility (A11y)</vt:lpstr>
      <vt:lpstr>Designers Are Critical for A11y</vt:lpstr>
      <vt:lpstr>First Steps in A11y Design</vt:lpstr>
      <vt:lpstr>Role, Name and Description</vt:lpstr>
      <vt:lpstr>Example Roles</vt:lpstr>
      <vt:lpstr>Name and Description</vt:lpstr>
      <vt:lpstr>Good Examples</vt:lpstr>
      <vt:lpstr>Bad Examples</vt:lpstr>
      <vt:lpstr> Landmarks and Headings</vt:lpstr>
      <vt:lpstr>Landmarks</vt:lpstr>
      <vt:lpstr>Screen Reader Commands</vt:lpstr>
      <vt:lpstr>Landmark and Heading Examples</vt:lpstr>
      <vt:lpstr>Good Use of Headings</vt:lpstr>
      <vt:lpstr>Under Use of Heading Structure</vt:lpstr>
      <vt:lpstr>Over Use Headings </vt:lpstr>
      <vt:lpstr>Over  Use of Headings</vt:lpstr>
      <vt:lpstr>No Use of Headings</vt:lpstr>
      <vt:lpstr>Good Use Of Landmarks</vt:lpstr>
      <vt:lpstr>Under Use of landmarks</vt:lpstr>
      <vt:lpstr>Keyboard Interaction Model</vt:lpstr>
      <vt:lpstr>Menu Role Example</vt:lpstr>
      <vt:lpstr>Keyboard Focus Styling</vt:lpstr>
      <vt:lpstr>Keyboard Focus Example</vt:lpstr>
      <vt:lpstr>Accessibility Can As Your Friend</vt:lpstr>
      <vt:lpstr>W3C Resources</vt:lpstr>
      <vt:lpstr>Screen Reader Resources</vt:lpstr>
      <vt:lpstr>Open Source Tools</vt:lpstr>
      <vt:lpstr>Additional Training and Resources</vt:lpstr>
      <vt:lpstr>Questions AND DISCUSSION?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Gunderson</dc:creator>
  <cp:lastModifiedBy>Gunderson, Jon R</cp:lastModifiedBy>
  <cp:revision>143</cp:revision>
  <dcterms:created xsi:type="dcterms:W3CDTF">2018-02-21T23:20:46Z</dcterms:created>
  <dcterms:modified xsi:type="dcterms:W3CDTF">2018-02-28T17:05:37Z</dcterms:modified>
</cp:coreProperties>
</file>